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648" r:id="rId1"/>
  </p:sldMasterIdLst>
  <p:sldIdLst>
    <p:sldId id="256" r:id="rId2"/>
    <p:sldId id="261" r:id="rId3"/>
    <p:sldId id="262" r:id="rId4"/>
    <p:sldId id="273" r:id="rId5"/>
    <p:sldId id="267" r:id="rId6"/>
    <p:sldId id="257" r:id="rId7"/>
    <p:sldId id="272" r:id="rId8"/>
    <p:sldId id="258" r:id="rId9"/>
    <p:sldId id="259" r:id="rId10"/>
    <p:sldId id="270" r:id="rId1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000" autoAdjust="0"/>
    <p:restoredTop sz="94660"/>
  </p:normalViewPr>
  <p:slideViewPr>
    <p:cSldViewPr snapToGrid="0">
      <p:cViewPr varScale="1">
        <p:scale>
          <a:sx n="74" d="100"/>
          <a:sy n="74" d="100"/>
        </p:scale>
        <p:origin x="576" y="72"/>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242851"/>
            <a:ext cx="8968084" cy="275942"/>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9111716" y="4243845"/>
            <a:ext cx="3077108" cy="276940"/>
          </a:xfrm>
          <a:prstGeom prst="rect">
            <a:avLst/>
          </a:prstGeom>
        </p:spPr>
      </p:pic>
      <p:sp>
        <p:nvSpPr>
          <p:cNvPr id="9" name="Rectangle 8"/>
          <p:cNvSpPr/>
          <p:nvPr/>
        </p:nvSpPr>
        <p:spPr bwMode="ltGray">
          <a:xfrm>
            <a:off x="0" y="2590078"/>
            <a:ext cx="8968085" cy="1660332"/>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9111715" y="2590078"/>
            <a:ext cx="3077109" cy="1660332"/>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ctrTitle"/>
          </p:nvPr>
        </p:nvSpPr>
        <p:spPr>
          <a:xfrm>
            <a:off x="680322" y="2733709"/>
            <a:ext cx="8144134" cy="1373070"/>
          </a:xfrm>
        </p:spPr>
        <p:txBody>
          <a:bodyPr anchor="b">
            <a:noAutofit/>
          </a:bodyPr>
          <a:lstStyle>
            <a:lvl1pPr algn="r">
              <a:defRPr sz="5400"/>
            </a:lvl1pPr>
          </a:lstStyle>
          <a:p>
            <a:r>
              <a:rPr lang="en-US" smtClean="0"/>
              <a:t>Click to edit Master title style</a:t>
            </a:r>
            <a:endParaRPr lang="en-US" dirty="0"/>
          </a:p>
        </p:txBody>
      </p:sp>
      <p:sp>
        <p:nvSpPr>
          <p:cNvPr id="3" name="Subtitle 2"/>
          <p:cNvSpPr>
            <a:spLocks noGrp="1"/>
          </p:cNvSpPr>
          <p:nvPr>
            <p:ph type="subTitle" idx="1"/>
          </p:nvPr>
        </p:nvSpPr>
        <p:spPr>
          <a:xfrm>
            <a:off x="680322" y="4394039"/>
            <a:ext cx="8144134" cy="1117687"/>
          </a:xfrm>
        </p:spPr>
        <p:txBody>
          <a:bodyPr>
            <a:normAutofit/>
          </a:bodyPr>
          <a:lstStyle>
            <a:lvl1pPr marL="0" indent="0" algn="r">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78ABE3C1-DBE1-495D-B57B-2849774B866A}" type="datetimeFigureOut">
              <a:rPr lang="en-US" dirty="0"/>
              <a:t>4/16/2020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9255346" y="2750337"/>
            <a:ext cx="1171888" cy="1356442"/>
          </a:xfrm>
        </p:spPr>
        <p:txBody>
          <a:bodyPr/>
          <a:lstStyle/>
          <a:p>
            <a:fld id="{6D22F896-40B5-4ADD-8801-0D06FADFA095}" type="slidenum">
              <a:rPr lang="en-US" dirty="0"/>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4711616"/>
            <a:ext cx="9613859" cy="453051"/>
          </a:xfrm>
        </p:spPr>
        <p:txBody>
          <a:bodyPr anchor="b">
            <a:normAutofit/>
          </a:bodyPr>
          <a:lstStyle>
            <a:lvl1pPr>
              <a:defRPr sz="24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0322" y="609597"/>
            <a:ext cx="9613859" cy="3589575"/>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19" y="5169583"/>
            <a:ext cx="9613862" cy="622971"/>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46C117F-5CCF-4837-BE5F-2B92066CAFAF}" type="datetimeFigureOut">
              <a:rPr lang="en-US" dirty="0"/>
              <a:t>4/16/2020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309"/>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0" name="Rectangle 9"/>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609597"/>
            <a:ext cx="9613858" cy="3592750"/>
          </a:xfrm>
        </p:spPr>
        <p:txBody>
          <a:bodyPr anchor="ctr"/>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2" y="4711615"/>
            <a:ext cx="9613859" cy="1090789"/>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84EB90BD-B6CE-46B7-997F-7313B992CCDC}" type="datetimeFigureOut">
              <a:rPr lang="en-US" dirty="0"/>
              <a:t>4/16/2020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1161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1" name="Picture 10"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3" name="Picture 12"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4" name="Rectangle 13"/>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Rectangle 14"/>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127856" y="609598"/>
            <a:ext cx="8718877" cy="3036061"/>
          </a:xfrm>
        </p:spPr>
        <p:txBody>
          <a:bodyPr anchor="ctr"/>
          <a:lstStyle>
            <a:lvl1pPr>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402288" y="3653379"/>
            <a:ext cx="8156579" cy="548968"/>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680322" y="4711615"/>
            <a:ext cx="9613859" cy="1090789"/>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CDB9D11F-B188-461D-B23F-39381795C052}" type="datetimeFigureOut">
              <a:rPr lang="en-US" dirty="0"/>
              <a:t>4/16/2020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
        <p:nvSpPr>
          <p:cNvPr id="16" name="TextBox 15"/>
          <p:cNvSpPr txBox="1"/>
          <p:nvPr/>
        </p:nvSpPr>
        <p:spPr>
          <a:xfrm>
            <a:off x="583572" y="748116"/>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7200" dirty="0">
                <a:solidFill>
                  <a:schemeClr val="tx1"/>
                </a:solidFill>
                <a:effectLst/>
              </a:rPr>
              <a:t>“</a:t>
            </a:r>
          </a:p>
        </p:txBody>
      </p:sp>
      <p:sp>
        <p:nvSpPr>
          <p:cNvPr id="17" name="TextBox 16"/>
          <p:cNvSpPr txBox="1"/>
          <p:nvPr/>
        </p:nvSpPr>
        <p:spPr>
          <a:xfrm>
            <a:off x="9662809" y="3033524"/>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72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9" name="Picture 8"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5928628"/>
            <a:ext cx="10437812" cy="321164"/>
          </a:xfrm>
          <a:prstGeom prst="rect">
            <a:avLst/>
          </a:prstGeom>
        </p:spPr>
      </p:pic>
      <p:pic>
        <p:nvPicPr>
          <p:cNvPr id="10" name="Picture 9"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5929622"/>
            <a:ext cx="1602997" cy="144270"/>
          </a:xfrm>
          <a:prstGeom prst="rect">
            <a:avLst/>
          </a:prstGeom>
        </p:spPr>
      </p:pic>
      <p:sp>
        <p:nvSpPr>
          <p:cNvPr id="11" name="Rectangle 10"/>
          <p:cNvSpPr/>
          <p:nvPr/>
        </p:nvSpPr>
        <p:spPr bwMode="ltGray">
          <a:xfrm>
            <a:off x="0" y="4567988"/>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Rectangle 11"/>
          <p:cNvSpPr/>
          <p:nvPr/>
        </p:nvSpPr>
        <p:spPr>
          <a:xfrm>
            <a:off x="10585827" y="4567988"/>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4711615"/>
            <a:ext cx="9613862" cy="588535"/>
          </a:xfrm>
        </p:spPr>
        <p:txBody>
          <a:bodyPr anchor="b"/>
          <a:lstStyle>
            <a:lvl1pPr>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680320" y="5300149"/>
            <a:ext cx="9613862" cy="50225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52E6D8D9-55A2-4063-B0F3-121F44549695}" type="datetimeFigureOut">
              <a:rPr lang="en-US" dirty="0"/>
              <a:t>4/16/2020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a:xfrm>
            <a:off x="10729455" y="470992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pic>
        <p:nvPicPr>
          <p:cNvPr id="13" name="Picture 12"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4" name="Picture 13"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6" name="Rectangle 15"/>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7" name="Rectangle 16"/>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5" name="Title 1"/>
          <p:cNvSpPr>
            <a:spLocks noGrp="1"/>
          </p:cNvSpPr>
          <p:nvPr>
            <p:ph type="title"/>
          </p:nvPr>
        </p:nvSpPr>
        <p:spPr>
          <a:xfrm>
            <a:off x="669222" y="753228"/>
            <a:ext cx="9624960" cy="1080938"/>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60946" y="2336873"/>
            <a:ext cx="3070034"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0322" y="3022673"/>
            <a:ext cx="3049702"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3956025" y="233687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3945470" y="3022673"/>
            <a:ext cx="3063240"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7224156" y="2336873"/>
            <a:ext cx="307002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7224156" y="3022673"/>
            <a:ext cx="3070025" cy="2913513"/>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D4B24536-994D-4021-A283-9F449C0DB509}" type="datetimeFigureOut">
              <a:rPr lang="en-US" dirty="0"/>
              <a:t>4/16/2020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 name="Title 1"/>
          <p:cNvSpPr>
            <a:spLocks noGrp="1"/>
          </p:cNvSpPr>
          <p:nvPr>
            <p:ph type="title"/>
          </p:nvPr>
        </p:nvSpPr>
        <p:spPr>
          <a:xfrm>
            <a:off x="680322" y="753228"/>
            <a:ext cx="9613860" cy="1080938"/>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0318" y="4297503"/>
            <a:ext cx="30497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0318" y="2336873"/>
            <a:ext cx="30497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0318" y="4873765"/>
            <a:ext cx="3049705"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3945471" y="4297503"/>
            <a:ext cx="3063240"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3945470" y="2336873"/>
            <a:ext cx="3063240"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3944117" y="4873764"/>
            <a:ext cx="3067297"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7230678" y="4297503"/>
            <a:ext cx="3063505" cy="576262"/>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7230677" y="2336873"/>
            <a:ext cx="3063505"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7230553" y="4873762"/>
            <a:ext cx="3067563" cy="106242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3CBBBB78-C96F-47B7-AB17-D852CA960AC9}" type="datetimeFigureOut">
              <a:rPr lang="en-US" dirty="0"/>
              <a:t>4/16/2020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9" name="Rectangle 8"/>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lvl1pPr algn="r">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FA3F48C-C7C6-4055-9F49-3777875E72AE}" type="datetimeFigureOut">
              <a:rPr lang="en-US" dirty="0"/>
              <a:t>4/16/2020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bwMode="ltGray">
          <a:xfrm rot="5400000">
            <a:off x="8116207" y="1869395"/>
            <a:ext cx="5106988"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8" name="Rectangle 7"/>
          <p:cNvSpPr/>
          <p:nvPr/>
        </p:nvSpPr>
        <p:spPr>
          <a:xfrm rot="5400000">
            <a:off x="9868202" y="5372403"/>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Vertical Title 1"/>
          <p:cNvSpPr>
            <a:spLocks noGrp="1"/>
          </p:cNvSpPr>
          <p:nvPr>
            <p:ph type="title" orient="vert"/>
          </p:nvPr>
        </p:nvSpPr>
        <p:spPr>
          <a:xfrm>
            <a:off x="10129231" y="609597"/>
            <a:ext cx="1073802" cy="4353760"/>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0322" y="609597"/>
            <a:ext cx="8870004" cy="5326589"/>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6807126" y="5936187"/>
            <a:ext cx="2743200" cy="365125"/>
          </a:xfrm>
        </p:spPr>
        <p:txBody>
          <a:bodyPr/>
          <a:lstStyle/>
          <a:p>
            <a:fld id="{6178E61D-D431-422C-9764-11DAFE33AB63}" type="datetimeFigureOut">
              <a:rPr lang="en-US" dirty="0"/>
              <a:t>4/16/2020</a:t>
            </a:fld>
            <a:endParaRPr lang="en-US" dirty="0"/>
          </a:p>
        </p:txBody>
      </p:sp>
      <p:sp>
        <p:nvSpPr>
          <p:cNvPr id="5" name="Footer Placeholder 4"/>
          <p:cNvSpPr>
            <a:spLocks noGrp="1"/>
          </p:cNvSpPr>
          <p:nvPr>
            <p:ph type="ftr" sz="quarter" idx="11"/>
          </p:nvPr>
        </p:nvSpPr>
        <p:spPr>
          <a:xfrm>
            <a:off x="680321" y="5936188"/>
            <a:ext cx="6126805" cy="365125"/>
          </a:xfrm>
        </p:spPr>
        <p:txBody>
          <a:bodyPr/>
          <a:lstStyle/>
          <a:p>
            <a:endParaRPr lang="en-US" dirty="0"/>
          </a:p>
        </p:txBody>
      </p:sp>
      <p:sp>
        <p:nvSpPr>
          <p:cNvPr id="6" name="Slide Number Placeholder 5"/>
          <p:cNvSpPr>
            <a:spLocks noGrp="1"/>
          </p:cNvSpPr>
          <p:nvPr>
            <p:ph type="sldNum" sz="quarter" idx="12"/>
          </p:nvPr>
        </p:nvSpPr>
        <p:spPr>
          <a:xfrm>
            <a:off x="10097550" y="5398633"/>
            <a:ext cx="1154151" cy="1090789"/>
          </a:xfrm>
        </p:spPr>
        <p:txBody>
          <a:bodyPr anchor="t"/>
          <a:lstStyle>
            <a:lvl1pPr algn="ctr">
              <a:defRPr/>
            </a:lvl1p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15" name="Picture 14"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6" name="Picture 15"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7" name="Rectangle 16"/>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8" name="Rectangle 17"/>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12DE42F4-6EEF-4EF7-8ED4-2208F0F89A08}" type="datetimeFigureOut">
              <a:rPr lang="en-US" dirty="0"/>
              <a:t>4/16/2020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4086907"/>
            <a:ext cx="10437812" cy="321164"/>
          </a:xfrm>
          <a:prstGeom prst="rect">
            <a:avLst/>
          </a:prstGeom>
        </p:spPr>
      </p:pic>
      <p:pic>
        <p:nvPicPr>
          <p:cNvPr id="8" name="Picture 7"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4" y="4087901"/>
            <a:ext cx="1602997" cy="144270"/>
          </a:xfrm>
          <a:prstGeom prst="rect">
            <a:avLst/>
          </a:prstGeom>
        </p:spPr>
      </p:pic>
      <p:sp>
        <p:nvSpPr>
          <p:cNvPr id="9" name="Rectangle 8"/>
          <p:cNvSpPr/>
          <p:nvPr/>
        </p:nvSpPr>
        <p:spPr bwMode="ltGray">
          <a:xfrm>
            <a:off x="-2" y="2726267"/>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p:nvSpPr>
        <p:spPr>
          <a:xfrm>
            <a:off x="10585825" y="2726267"/>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2" y="2869895"/>
            <a:ext cx="9613860" cy="1090788"/>
          </a:xfrm>
        </p:spPr>
        <p:txBody>
          <a:bodyPr anchor="ctr">
            <a:normAutofit/>
          </a:bodyPr>
          <a:lstStyle>
            <a:lvl1pPr algn="r">
              <a:defRPr sz="3600"/>
            </a:lvl1pPr>
          </a:lstStyle>
          <a:p>
            <a:r>
              <a:rPr lang="en-US" smtClean="0"/>
              <a:t>Click to edit Master title style</a:t>
            </a:r>
            <a:endParaRPr lang="en-US" dirty="0"/>
          </a:p>
        </p:txBody>
      </p:sp>
      <p:sp>
        <p:nvSpPr>
          <p:cNvPr id="3" name="Text Placeholder 2"/>
          <p:cNvSpPr>
            <a:spLocks noGrp="1"/>
          </p:cNvSpPr>
          <p:nvPr>
            <p:ph type="body" idx="1"/>
          </p:nvPr>
        </p:nvSpPr>
        <p:spPr>
          <a:xfrm>
            <a:off x="680322" y="4232171"/>
            <a:ext cx="9613860" cy="1704017"/>
          </a:xfrm>
        </p:spPr>
        <p:txBody>
          <a:bodyPr>
            <a:normAutofit/>
          </a:bodyPr>
          <a:lstStyle>
            <a:lvl1pPr marL="0" indent="0" algn="r">
              <a:buNone/>
              <a:defRPr sz="20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0578ACC-22D6-47C1-A373-4FD133E34F3C}" type="datetimeFigureOut">
              <a:rPr lang="en-US" dirty="0"/>
              <a:t>4/16/2020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a:xfrm>
            <a:off x="10729455" y="2869895"/>
            <a:ext cx="1154151" cy="1090789"/>
          </a:xfrm>
        </p:spPr>
        <p:txBody>
          <a:bodyPr/>
          <a:lstStyle/>
          <a:p>
            <a:fld id="{6D22F896-40B5-4ADD-8801-0D06FADFA095}" type="slidenum">
              <a:rPr lang="en-US" dirty="0"/>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0320" y="2336873"/>
            <a:ext cx="46983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5594123" y="2336873"/>
            <a:ext cx="4700058" cy="3599316"/>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E5A6C69-6797-4E8A-BF37-F2C3751466E9}" type="datetimeFigureOut">
              <a:rPr lang="en-US" dirty="0"/>
              <a:t>4/16/2020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pic>
        <p:nvPicPr>
          <p:cNvPr id="10" name="Picture 9"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11" name="Picture 10"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2" name="Rectangle 11"/>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19" y="753229"/>
            <a:ext cx="9613863" cy="1080937"/>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06350" y="2336873"/>
            <a:ext cx="4472327" cy="693135"/>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0322" y="3030008"/>
            <a:ext cx="4698355"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5820154" y="2336873"/>
            <a:ext cx="4474028" cy="692076"/>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5594123" y="3030008"/>
            <a:ext cx="4700059" cy="290617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D82014A1-A632-4878-A0D3-F52BA7563730}" type="datetimeFigureOut">
              <a:rPr lang="en-US" dirty="0"/>
              <a:t>4/16/2020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7" name="Picture 6"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8" name="Rectangle 7"/>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9" name="Rectangle 8"/>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CE99F462-093F-4566-844B-4C71F2739DA5}" type="datetimeFigureOut">
              <a:rPr lang="en-US" dirty="0"/>
              <a:t>4/16/2020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HD-ShadowShort.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6" name="Rectangle 5"/>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Date Placeholder 1"/>
          <p:cNvSpPr>
            <a:spLocks noGrp="1"/>
          </p:cNvSpPr>
          <p:nvPr>
            <p:ph type="dt" sz="half" idx="10"/>
          </p:nvPr>
        </p:nvSpPr>
        <p:spPr/>
        <p:txBody>
          <a:bodyPr/>
          <a:lstStyle/>
          <a:p>
            <a:fld id="{3D24A7AC-904D-4781-85BA-7D10C17ED021}" type="datetimeFigureOut">
              <a:rPr lang="en-US" dirty="0"/>
              <a:t>4/16/2020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1" y="753227"/>
            <a:ext cx="9613859" cy="1080940"/>
          </a:xfrm>
        </p:spPr>
        <p:txBody>
          <a:bodyPr anchor="ctr">
            <a:normAutofit/>
          </a:bodyPr>
          <a:lstStyle>
            <a:lvl1pPr>
              <a:defRPr sz="3600"/>
            </a:lvl1pPr>
          </a:lstStyle>
          <a:p>
            <a:r>
              <a:rPr lang="en-US" smtClean="0"/>
              <a:t>Click to edit Master title style</a:t>
            </a:r>
            <a:endParaRPr lang="en-US" dirty="0"/>
          </a:p>
        </p:txBody>
      </p:sp>
      <p:sp>
        <p:nvSpPr>
          <p:cNvPr id="3" name="Content Placeholder 2"/>
          <p:cNvSpPr>
            <a:spLocks noGrp="1"/>
          </p:cNvSpPr>
          <p:nvPr>
            <p:ph idx="1"/>
          </p:nvPr>
        </p:nvSpPr>
        <p:spPr>
          <a:xfrm>
            <a:off x="4685846" y="2336873"/>
            <a:ext cx="5608336" cy="3599313"/>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0322" y="2336872"/>
            <a:ext cx="3790078" cy="359931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E331444B-B92B-4E27-8C94-BB93EAF5CB18}" type="datetimeFigureOut">
              <a:rPr lang="en-US" dirty="0"/>
              <a:t>4/16/2020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HD-ShadowLong.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 y="1970240"/>
            <a:ext cx="10437812" cy="321164"/>
          </a:xfrm>
          <a:prstGeom prst="rect">
            <a:avLst/>
          </a:prstGeom>
        </p:spPr>
      </p:pic>
      <p:pic>
        <p:nvPicPr>
          <p:cNvPr id="9" name="Picture 8" descr="HD-ShadowShort.pn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10585826" y="1971234"/>
            <a:ext cx="1602997" cy="144270"/>
          </a:xfrm>
          <a:prstGeom prst="rect">
            <a:avLst/>
          </a:prstGeom>
        </p:spPr>
      </p:pic>
      <p:sp>
        <p:nvSpPr>
          <p:cNvPr id="10" name="Rectangle 9"/>
          <p:cNvSpPr/>
          <p:nvPr/>
        </p:nvSpPr>
        <p:spPr bwMode="ltGray">
          <a:xfrm>
            <a:off x="0" y="609600"/>
            <a:ext cx="10437812" cy="1368198"/>
          </a:xfrm>
          <a:prstGeom prst="rect">
            <a:avLst/>
          </a:prstGeom>
          <a:solidFill>
            <a:schemeClr val="bg1">
              <a:lumMod val="85000"/>
              <a:lumOff val="1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Rectangle 10"/>
          <p:cNvSpPr/>
          <p:nvPr/>
        </p:nvSpPr>
        <p:spPr>
          <a:xfrm>
            <a:off x="10585827" y="609600"/>
            <a:ext cx="1602997" cy="1368198"/>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680323" y="753228"/>
            <a:ext cx="9613857" cy="1080938"/>
          </a:xfrm>
        </p:spPr>
        <p:txBody>
          <a:bodyPr anchor="ctr">
            <a:normAutofit/>
          </a:bodyPr>
          <a:lstStyle>
            <a:lvl1pPr>
              <a:defRPr sz="36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4868333" y="2336874"/>
            <a:ext cx="5425849" cy="3599312"/>
          </a:xfrm>
          <a:noFill/>
          <a:ln>
            <a:noFill/>
          </a:ln>
          <a:effectLst>
            <a:outerShdw blurRad="76200" dist="63500" dir="5040000" algn="tl" rotWithShape="0">
              <a:srgbClr val="000000">
                <a:alpha val="41000"/>
              </a:srgbClr>
            </a:outerShdw>
          </a:effectLst>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0323" y="2336873"/>
            <a:ext cx="3876256" cy="3599315"/>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63EFA5E-FA76-400D-B3DC-F0BA90E6D107}" type="datetimeFigureOut">
              <a:rPr lang="en-US" dirty="0"/>
              <a:t>4/16/2020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pic>
        <p:nvPicPr>
          <p:cNvPr id="7" name="Picture 6" descr="hashOverlay-FullResolve.png"/>
          <p:cNvPicPr>
            <a:picLocks noChangeAspect="1"/>
          </p:cNvPicPr>
          <p:nvPr/>
        </p:nvPicPr>
        <p:blipFill>
          <a:blip r:embed="rId19">
            <a:alphaModFix amt="10000"/>
            <a:extLst>
              <a:ext uri="{28A0092B-C50C-407E-A947-70E740481C1C}">
                <a14:useLocalDpi xmlns:a14="http://schemas.microsoft.com/office/drawing/2010/main" val="0"/>
              </a:ext>
            </a:extLst>
          </a:blip>
          <a:stretch>
            <a:fillRect/>
          </a:stretch>
        </p:blipFill>
        <p:spPr>
          <a:xfrm>
            <a:off x="0" y="0"/>
            <a:ext cx="12192000" cy="6858000"/>
          </a:xfrm>
          <a:prstGeom prst="rect">
            <a:avLst/>
          </a:prstGeom>
        </p:spPr>
      </p:pic>
      <p:sp>
        <p:nvSpPr>
          <p:cNvPr id="2" name="Title Placeholder 1"/>
          <p:cNvSpPr>
            <a:spLocks noGrp="1"/>
          </p:cNvSpPr>
          <p:nvPr>
            <p:ph type="title"/>
          </p:nvPr>
        </p:nvSpPr>
        <p:spPr>
          <a:xfrm>
            <a:off x="680321" y="753228"/>
            <a:ext cx="9613861" cy="108093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0321" y="2336873"/>
            <a:ext cx="9613861" cy="3599316"/>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7550981" y="5936187"/>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9D6E9DEC-419B-4CC5-A080-3B06BD5A8291}" type="datetimeFigureOut">
              <a:rPr lang="en-US" dirty="0"/>
              <a:t>4/16/2020</a:t>
            </a:fld>
            <a:endParaRPr lang="en-US" dirty="0"/>
          </a:p>
        </p:txBody>
      </p:sp>
      <p:sp>
        <p:nvSpPr>
          <p:cNvPr id="5" name="Footer Placeholder 4"/>
          <p:cNvSpPr>
            <a:spLocks noGrp="1"/>
          </p:cNvSpPr>
          <p:nvPr>
            <p:ph type="ftr" sz="quarter" idx="3"/>
          </p:nvPr>
        </p:nvSpPr>
        <p:spPr>
          <a:xfrm>
            <a:off x="680321" y="5936188"/>
            <a:ext cx="687066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10729455" y="753227"/>
            <a:ext cx="1154151" cy="1090789"/>
          </a:xfrm>
          <a:prstGeom prst="rect">
            <a:avLst/>
          </a:prstGeom>
        </p:spPr>
        <p:txBody>
          <a:bodyPr vert="horz" lIns="91440" tIns="45720" rIns="91440" bIns="45720" rtlCol="0" anchor="ctr"/>
          <a:lstStyle>
            <a:lvl1pPr algn="l">
              <a:defRPr sz="360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hf sldNum="0" hdr="0" ftr="0" dt="0"/>
  <p:txStyles>
    <p:titleStyle>
      <a:lvl1pPr algn="l" defTabSz="914400" rtl="0" eaLnBrk="1" latinLnBrk="0" hangingPunct="1">
        <a:lnSpc>
          <a:spcPct val="90000"/>
        </a:lnSpc>
        <a:spcBef>
          <a:spcPct val="0"/>
        </a:spcBef>
        <a:buNone/>
        <a:defRPr sz="36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4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Introduction to </a:t>
            </a:r>
            <a:r>
              <a:rPr lang="en-US" dirty="0" smtClean="0"/>
              <a:t>Mass Communication</a:t>
            </a:r>
            <a:endParaRPr lang="en-US" dirty="0"/>
          </a:p>
        </p:txBody>
      </p:sp>
    </p:spTree>
    <p:extLst>
      <p:ext uri="{BB962C8B-B14F-4D97-AF65-F5344CB8AC3E}">
        <p14:creationId xmlns:p14="http://schemas.microsoft.com/office/powerpoint/2010/main" val="5540477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30155" y="964244"/>
            <a:ext cx="9613861" cy="1080938"/>
          </a:xfrm>
        </p:spPr>
        <p:txBody>
          <a:bodyPr/>
          <a:lstStyle/>
          <a:p>
            <a:r>
              <a:rPr lang="en-US" dirty="0" smtClean="0"/>
              <a:t>Graphical </a:t>
            </a:r>
            <a:r>
              <a:rPr lang="en-US" dirty="0" smtClean="0"/>
              <a:t>Representation</a:t>
            </a:r>
            <a:endParaRPr lang="en-US" dirty="0"/>
          </a:p>
        </p:txBody>
      </p:sp>
      <p:graphicFrame>
        <p:nvGraphicFramePr>
          <p:cNvPr id="29" name="Content Placeholder 28"/>
          <p:cNvGraphicFramePr>
            <a:graphicFrameLocks noGrp="1"/>
          </p:cNvGraphicFramePr>
          <p:nvPr>
            <p:ph idx="1"/>
            <p:extLst>
              <p:ext uri="{D42A27DB-BD31-4B8C-83A1-F6EECF244321}">
                <p14:modId xmlns:p14="http://schemas.microsoft.com/office/powerpoint/2010/main" val="643163035"/>
              </p:ext>
            </p:extLst>
          </p:nvPr>
        </p:nvGraphicFramePr>
        <p:xfrm>
          <a:off x="681039" y="2912011"/>
          <a:ext cx="10343275" cy="1983545"/>
        </p:xfrm>
        <a:graphic>
          <a:graphicData uri="http://schemas.openxmlformats.org/drawingml/2006/table">
            <a:tbl>
              <a:tblPr firstRow="1" bandRow="1">
                <a:tableStyleId>{5C22544A-7EE6-4342-B048-85BDC9FD1C3A}</a:tableStyleId>
              </a:tblPr>
              <a:tblGrid>
                <a:gridCol w="2068655"/>
                <a:gridCol w="2068655"/>
                <a:gridCol w="2068655"/>
                <a:gridCol w="2068655"/>
                <a:gridCol w="2068655"/>
              </a:tblGrid>
              <a:tr h="1983545">
                <a:tc>
                  <a:txBody>
                    <a:bodyPr/>
                    <a:lstStyle/>
                    <a:p>
                      <a:pPr algn="ctr"/>
                      <a:endParaRPr lang="en-US" sz="3200" dirty="0" smtClean="0"/>
                    </a:p>
                    <a:p>
                      <a:pPr algn="ctr"/>
                      <a:r>
                        <a:rPr lang="en-US" sz="3200" dirty="0" smtClean="0"/>
                        <a:t>Who</a:t>
                      </a:r>
                    </a:p>
                    <a:p>
                      <a:pPr algn="ctr"/>
                      <a:endParaRPr lang="en-US" dirty="0"/>
                    </a:p>
                  </a:txBody>
                  <a:tcPr/>
                </a:tc>
                <a:tc>
                  <a:txBody>
                    <a:bodyPr/>
                    <a:lstStyle/>
                    <a:p>
                      <a:pPr algn="ctr"/>
                      <a:endParaRPr lang="en-US" sz="3200" dirty="0" smtClean="0"/>
                    </a:p>
                    <a:p>
                      <a:pPr algn="ctr"/>
                      <a:r>
                        <a:rPr lang="en-US" sz="3200" dirty="0" smtClean="0"/>
                        <a:t>Says what</a:t>
                      </a:r>
                      <a:endParaRPr lang="en-US" sz="3200" dirty="0"/>
                    </a:p>
                  </a:txBody>
                  <a:tcPr/>
                </a:tc>
                <a:tc>
                  <a:txBody>
                    <a:bodyPr/>
                    <a:lstStyle/>
                    <a:p>
                      <a:pPr algn="ctr"/>
                      <a:endParaRPr lang="en-US" sz="3200" dirty="0" smtClean="0"/>
                    </a:p>
                    <a:p>
                      <a:pPr algn="ctr"/>
                      <a:r>
                        <a:rPr lang="en-US" sz="3200" dirty="0" smtClean="0"/>
                        <a:t>In which channel</a:t>
                      </a:r>
                      <a:endParaRPr lang="en-US" sz="3200" dirty="0"/>
                    </a:p>
                  </a:txBody>
                  <a:tcPr/>
                </a:tc>
                <a:tc>
                  <a:txBody>
                    <a:bodyPr/>
                    <a:lstStyle/>
                    <a:p>
                      <a:pPr algn="ctr"/>
                      <a:endParaRPr lang="en-US" sz="3200" dirty="0" smtClean="0"/>
                    </a:p>
                    <a:p>
                      <a:pPr algn="ctr"/>
                      <a:r>
                        <a:rPr lang="en-US" sz="3200" dirty="0" smtClean="0"/>
                        <a:t>To whom</a:t>
                      </a:r>
                      <a:endParaRPr lang="en-US" sz="3200" dirty="0"/>
                    </a:p>
                  </a:txBody>
                  <a:tcPr/>
                </a:tc>
                <a:tc>
                  <a:txBody>
                    <a:bodyPr/>
                    <a:lstStyle/>
                    <a:p>
                      <a:pPr algn="ctr"/>
                      <a:r>
                        <a:rPr lang="en-US" sz="3200" dirty="0" smtClean="0"/>
                        <a:t>With what effect</a:t>
                      </a:r>
                      <a:endParaRPr lang="en-US" sz="3200" dirty="0"/>
                    </a:p>
                  </a:txBody>
                  <a:tcPr/>
                </a:tc>
              </a:tr>
            </a:tbl>
          </a:graphicData>
        </a:graphic>
      </p:graphicFrame>
    </p:spTree>
    <p:extLst>
      <p:ext uri="{BB962C8B-B14F-4D97-AF65-F5344CB8AC3E}">
        <p14:creationId xmlns:p14="http://schemas.microsoft.com/office/powerpoint/2010/main" val="3199460401"/>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Definition:</a:t>
            </a:r>
            <a:br>
              <a:rPr lang="en-US" dirty="0" smtClean="0"/>
            </a:br>
            <a:endParaRPr lang="en-US" dirty="0"/>
          </a:p>
        </p:txBody>
      </p:sp>
      <p:sp>
        <p:nvSpPr>
          <p:cNvPr id="3" name="Content Placeholder 2"/>
          <p:cNvSpPr>
            <a:spLocks noGrp="1"/>
          </p:cNvSpPr>
          <p:nvPr>
            <p:ph idx="1"/>
          </p:nvPr>
        </p:nvSpPr>
        <p:spPr/>
        <p:txBody>
          <a:bodyPr/>
          <a:lstStyle/>
          <a:p>
            <a:r>
              <a:rPr lang="en-US" dirty="0" smtClean="0"/>
              <a:t>Mass communication is a process in which professional communicators use media to disseminate messages widely, rapidly, and continuously to arouse intended meaning in large and diverse audience in attempt to influence them in a variety of ways. </a:t>
            </a:r>
          </a:p>
          <a:p>
            <a:endParaRPr lang="en-US" dirty="0"/>
          </a:p>
          <a:p>
            <a:pPr lvl="2"/>
            <a:r>
              <a:rPr lang="en-US" dirty="0" smtClean="0"/>
              <a:t>(Melvin L. </a:t>
            </a:r>
            <a:r>
              <a:rPr lang="en-US" dirty="0" err="1" smtClean="0"/>
              <a:t>Defleur</a:t>
            </a:r>
            <a:r>
              <a:rPr lang="en-US" dirty="0" smtClean="0"/>
              <a:t> and </a:t>
            </a:r>
            <a:r>
              <a:rPr lang="en-US" dirty="0" err="1" smtClean="0"/>
              <a:t>Everette</a:t>
            </a:r>
            <a:r>
              <a:rPr lang="en-US" dirty="0" smtClean="0"/>
              <a:t> E. Dennis. </a:t>
            </a:r>
            <a:r>
              <a:rPr lang="en-US" i="1" dirty="0" smtClean="0"/>
              <a:t>Understanding Mass Communication</a:t>
            </a:r>
            <a:r>
              <a:rPr lang="en-US" dirty="0" smtClean="0"/>
              <a:t>)</a:t>
            </a:r>
            <a:endParaRPr lang="en-US" dirty="0"/>
          </a:p>
        </p:txBody>
      </p:sp>
    </p:spTree>
    <p:extLst>
      <p:ext uri="{BB962C8B-B14F-4D97-AF65-F5344CB8AC3E}">
        <p14:creationId xmlns:p14="http://schemas.microsoft.com/office/powerpoint/2010/main" val="169372223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Models of </a:t>
            </a:r>
            <a:r>
              <a:rPr lang="en-US" dirty="0" smtClean="0"/>
              <a:t>Communication</a:t>
            </a:r>
            <a:endParaRPr lang="en-US" dirty="0"/>
          </a:p>
        </p:txBody>
      </p:sp>
      <p:sp>
        <p:nvSpPr>
          <p:cNvPr id="3" name="Content Placeholder 2"/>
          <p:cNvSpPr>
            <a:spLocks noGrp="1"/>
          </p:cNvSpPr>
          <p:nvPr>
            <p:ph idx="1"/>
          </p:nvPr>
        </p:nvSpPr>
        <p:spPr/>
        <p:txBody>
          <a:bodyPr/>
          <a:lstStyle/>
          <a:p>
            <a:endParaRPr lang="en-US" dirty="0"/>
          </a:p>
          <a:p>
            <a:r>
              <a:rPr lang="en-US" dirty="0" smtClean="0"/>
              <a:t>Following </a:t>
            </a:r>
            <a:r>
              <a:rPr lang="en-US" dirty="0" smtClean="0"/>
              <a:t>are </a:t>
            </a:r>
            <a:r>
              <a:rPr lang="en-US" dirty="0" smtClean="0"/>
              <a:t>some of the models of communication that are included in are syllabus</a:t>
            </a:r>
            <a:r>
              <a:rPr lang="en-US" dirty="0" smtClean="0"/>
              <a:t>:</a:t>
            </a:r>
          </a:p>
          <a:p>
            <a:endParaRPr lang="en-US" sz="1000" dirty="0" smtClean="0"/>
          </a:p>
          <a:p>
            <a:pPr lvl="3">
              <a:lnSpc>
                <a:spcPct val="150000"/>
              </a:lnSpc>
            </a:pPr>
            <a:r>
              <a:rPr lang="en-US" sz="1800" dirty="0" smtClean="0"/>
              <a:t>SMCR Model</a:t>
            </a:r>
          </a:p>
          <a:p>
            <a:pPr lvl="3">
              <a:lnSpc>
                <a:spcPct val="150000"/>
              </a:lnSpc>
            </a:pPr>
            <a:r>
              <a:rPr lang="en-US" sz="1800" dirty="0" smtClean="0"/>
              <a:t>Shannon &amp; Weaver Model</a:t>
            </a:r>
          </a:p>
          <a:p>
            <a:pPr lvl="3">
              <a:lnSpc>
                <a:spcPct val="150000"/>
              </a:lnSpc>
            </a:pPr>
            <a:r>
              <a:rPr lang="en-US" sz="1800" dirty="0" err="1" smtClean="0"/>
              <a:t>Ossgood</a:t>
            </a:r>
            <a:r>
              <a:rPr lang="en-US" sz="1800" dirty="0" smtClean="0"/>
              <a:t> &amp; Schramm Model</a:t>
            </a:r>
          </a:p>
          <a:p>
            <a:pPr lvl="3">
              <a:lnSpc>
                <a:spcPct val="150000"/>
              </a:lnSpc>
            </a:pPr>
            <a:r>
              <a:rPr lang="en-US" sz="1800" dirty="0" err="1" smtClean="0"/>
              <a:t>Lasswell</a:t>
            </a:r>
            <a:r>
              <a:rPr lang="en-US" sz="1800" dirty="0" smtClean="0"/>
              <a:t> formula </a:t>
            </a:r>
          </a:p>
        </p:txBody>
      </p:sp>
    </p:spTree>
    <p:extLst>
      <p:ext uri="{BB962C8B-B14F-4D97-AF65-F5344CB8AC3E}">
        <p14:creationId xmlns:p14="http://schemas.microsoft.com/office/powerpoint/2010/main" val="184121763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Advantages </a:t>
            </a:r>
            <a:r>
              <a:rPr lang="en-US" dirty="0" smtClean="0"/>
              <a:t>of </a:t>
            </a:r>
            <a:r>
              <a:rPr lang="en-US" dirty="0" smtClean="0"/>
              <a:t>Models:</a:t>
            </a:r>
            <a:endParaRPr lang="en-US" dirty="0"/>
          </a:p>
        </p:txBody>
      </p:sp>
      <p:sp>
        <p:nvSpPr>
          <p:cNvPr id="3" name="Content Placeholder 2"/>
          <p:cNvSpPr>
            <a:spLocks noGrp="1"/>
          </p:cNvSpPr>
          <p:nvPr>
            <p:ph idx="1"/>
          </p:nvPr>
        </p:nvSpPr>
        <p:spPr/>
        <p:txBody>
          <a:bodyPr/>
          <a:lstStyle/>
          <a:p>
            <a:r>
              <a:rPr lang="en-US" dirty="0" smtClean="0"/>
              <a:t>Models have an organizing function, by ordering and relating system to each other.</a:t>
            </a:r>
          </a:p>
          <a:p>
            <a:endParaRPr lang="en-US" dirty="0" smtClean="0"/>
          </a:p>
          <a:p>
            <a:r>
              <a:rPr lang="en-US" dirty="0" smtClean="0"/>
              <a:t>Models help in explaining, by providing information in simplified way, which would otherwise be complicated or ambiguous. </a:t>
            </a:r>
          </a:p>
          <a:p>
            <a:endParaRPr lang="en-US" dirty="0" smtClean="0"/>
          </a:p>
          <a:p>
            <a:r>
              <a:rPr lang="en-US" dirty="0" smtClean="0"/>
              <a:t>Models may make it possible to predict outcomes. </a:t>
            </a:r>
            <a:endParaRPr lang="en-US" dirty="0"/>
          </a:p>
        </p:txBody>
      </p:sp>
    </p:spTree>
    <p:extLst>
      <p:ext uri="{BB962C8B-B14F-4D97-AF65-F5344CB8AC3E}">
        <p14:creationId xmlns:p14="http://schemas.microsoft.com/office/powerpoint/2010/main" val="14352785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dirty="0" err="1" smtClean="0"/>
              <a:t>Lasswell</a:t>
            </a:r>
            <a:r>
              <a:rPr lang="en-US" dirty="0" smtClean="0"/>
              <a:t> formula</a:t>
            </a:r>
            <a:endParaRPr lang="en-US" dirty="0"/>
          </a:p>
        </p:txBody>
      </p:sp>
      <p:sp>
        <p:nvSpPr>
          <p:cNvPr id="3" name="Text Placeholder 2"/>
          <p:cNvSpPr>
            <a:spLocks noGrp="1"/>
          </p:cNvSpPr>
          <p:nvPr>
            <p:ph type="body" idx="1"/>
          </p:nvPr>
        </p:nvSpPr>
        <p:spPr/>
        <p:txBody>
          <a:bodyPr/>
          <a:lstStyle/>
          <a:p>
            <a:r>
              <a:rPr lang="en-US" dirty="0" smtClean="0"/>
              <a:t>By Harold D. </a:t>
            </a:r>
            <a:r>
              <a:rPr lang="en-US" dirty="0" err="1" smtClean="0"/>
              <a:t>Lasswell</a:t>
            </a:r>
            <a:endParaRPr lang="en-US" dirty="0"/>
          </a:p>
        </p:txBody>
      </p:sp>
    </p:spTree>
    <p:extLst>
      <p:ext uri="{BB962C8B-B14F-4D97-AF65-F5344CB8AC3E}">
        <p14:creationId xmlns:p14="http://schemas.microsoft.com/office/powerpoint/2010/main" val="38167209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Historical background</a:t>
            </a:r>
            <a:br>
              <a:rPr lang="en-US" dirty="0" smtClean="0"/>
            </a:br>
            <a:endParaRPr lang="en-US" dirty="0"/>
          </a:p>
        </p:txBody>
      </p:sp>
      <p:sp>
        <p:nvSpPr>
          <p:cNvPr id="3" name="Content Placeholder 2"/>
          <p:cNvSpPr>
            <a:spLocks noGrp="1"/>
          </p:cNvSpPr>
          <p:nvPr>
            <p:ph idx="1"/>
          </p:nvPr>
        </p:nvSpPr>
        <p:spPr/>
        <p:txBody>
          <a:bodyPr/>
          <a:lstStyle/>
          <a:p>
            <a:r>
              <a:rPr lang="en-US" dirty="0" smtClean="0"/>
              <a:t>Published </a:t>
            </a:r>
            <a:r>
              <a:rPr lang="en-US" dirty="0" smtClean="0"/>
              <a:t>in: </a:t>
            </a:r>
          </a:p>
          <a:p>
            <a:r>
              <a:rPr lang="en-US" dirty="0" smtClean="0"/>
              <a:t>1948</a:t>
            </a:r>
          </a:p>
          <a:p>
            <a:r>
              <a:rPr lang="en-US" dirty="0" smtClean="0"/>
              <a:t>Communication </a:t>
            </a:r>
            <a:r>
              <a:rPr lang="en-US" dirty="0"/>
              <a:t>o</a:t>
            </a:r>
            <a:r>
              <a:rPr lang="en-US" dirty="0" smtClean="0"/>
              <a:t>f ideas (name of the book)</a:t>
            </a:r>
          </a:p>
          <a:p>
            <a:r>
              <a:rPr lang="en-US" dirty="0" smtClean="0"/>
              <a:t>The structure and function of communication (name of the article</a:t>
            </a:r>
            <a:r>
              <a:rPr lang="en-US" dirty="0" smtClean="0"/>
              <a:t>) </a:t>
            </a:r>
            <a:endParaRPr lang="en-US" dirty="0" smtClean="0"/>
          </a:p>
        </p:txBody>
      </p:sp>
    </p:spTree>
    <p:extLst>
      <p:ext uri="{BB962C8B-B14F-4D97-AF65-F5344CB8AC3E}">
        <p14:creationId xmlns:p14="http://schemas.microsoft.com/office/powerpoint/2010/main" val="3317696347"/>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normAutofit/>
          </a:bodyPr>
          <a:lstStyle/>
          <a:p>
            <a:pPr algn="just"/>
            <a:r>
              <a:rPr lang="en-US" sz="1800" dirty="0" smtClean="0"/>
              <a:t>Harold </a:t>
            </a:r>
            <a:r>
              <a:rPr lang="en-US" sz="1800" dirty="0" err="1" smtClean="0"/>
              <a:t>D.Lasswell</a:t>
            </a:r>
            <a:r>
              <a:rPr lang="en-US" sz="1800" dirty="0" smtClean="0"/>
              <a:t> was an American political scientist, therefore his main interests were propaganda and political communication. Through his model of communication, called </a:t>
            </a:r>
            <a:r>
              <a:rPr lang="en-US" sz="1800" dirty="0" err="1" smtClean="0"/>
              <a:t>Lasswell</a:t>
            </a:r>
            <a:r>
              <a:rPr lang="en-US" sz="1800" dirty="0" smtClean="0"/>
              <a:t> formula he has tried to explain the process of political communication. Therefore this simple formula has been used in several ways, mostly to organize and give structure to discussion about communication. </a:t>
            </a:r>
            <a:r>
              <a:rPr lang="en-US" sz="1800" dirty="0" err="1" smtClean="0"/>
              <a:t>Lasswell</a:t>
            </a:r>
            <a:r>
              <a:rPr lang="en-US" sz="1800" dirty="0" smtClean="0"/>
              <a:t> himself uses it to point out distinct types of communication research. To each question he has attached a particular type of analysis</a:t>
            </a:r>
            <a:r>
              <a:rPr lang="en-US" sz="1800" dirty="0" smtClean="0"/>
              <a:t>.</a:t>
            </a:r>
          </a:p>
          <a:p>
            <a:pPr marL="0" indent="0" algn="just">
              <a:buNone/>
            </a:pPr>
            <a:endParaRPr lang="en-US" sz="800" dirty="0" smtClean="0"/>
          </a:p>
          <a:p>
            <a:pPr algn="just"/>
            <a:r>
              <a:rPr lang="en-US" sz="1800" dirty="0" smtClean="0"/>
              <a:t> Having found the </a:t>
            </a:r>
            <a:r>
              <a:rPr lang="en-US" sz="1800" dirty="0" err="1" smtClean="0"/>
              <a:t>Lasswell</a:t>
            </a:r>
            <a:r>
              <a:rPr lang="en-US" sz="1800" dirty="0" smtClean="0"/>
              <a:t> model useful although somewhat too simple, some researchers have developed it further….    </a:t>
            </a:r>
            <a:endParaRPr lang="en-US" sz="1800" dirty="0"/>
          </a:p>
        </p:txBody>
      </p:sp>
    </p:spTree>
    <p:extLst>
      <p:ext uri="{BB962C8B-B14F-4D97-AF65-F5344CB8AC3E}">
        <p14:creationId xmlns:p14="http://schemas.microsoft.com/office/powerpoint/2010/main" val="731559404"/>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Main </a:t>
            </a:r>
            <a:r>
              <a:rPr lang="en-US" dirty="0" smtClean="0"/>
              <a:t>Elements of </a:t>
            </a:r>
            <a:r>
              <a:rPr lang="en-US" dirty="0" smtClean="0"/>
              <a:t>the </a:t>
            </a:r>
            <a:r>
              <a:rPr lang="en-US" dirty="0" smtClean="0"/>
              <a:t>Model</a:t>
            </a:r>
            <a:endParaRPr lang="en-US" dirty="0"/>
          </a:p>
        </p:txBody>
      </p:sp>
      <p:sp>
        <p:nvSpPr>
          <p:cNvPr id="3" name="Content Placeholder 2"/>
          <p:cNvSpPr>
            <a:spLocks noGrp="1"/>
          </p:cNvSpPr>
          <p:nvPr>
            <p:ph idx="1"/>
          </p:nvPr>
        </p:nvSpPr>
        <p:spPr/>
        <p:txBody>
          <a:bodyPr/>
          <a:lstStyle/>
          <a:p>
            <a:r>
              <a:rPr lang="en-US" dirty="0" smtClean="0"/>
              <a:t>Communicator</a:t>
            </a:r>
          </a:p>
          <a:p>
            <a:r>
              <a:rPr lang="en-US" dirty="0" smtClean="0"/>
              <a:t>Message</a:t>
            </a:r>
          </a:p>
          <a:p>
            <a:r>
              <a:rPr lang="en-US" dirty="0" smtClean="0"/>
              <a:t>Medium</a:t>
            </a:r>
          </a:p>
          <a:p>
            <a:r>
              <a:rPr lang="en-US" dirty="0" smtClean="0"/>
              <a:t>Receiver</a:t>
            </a:r>
          </a:p>
          <a:p>
            <a:r>
              <a:rPr lang="en-US" dirty="0" smtClean="0"/>
              <a:t>Effect</a:t>
            </a:r>
            <a:endParaRPr lang="en-US" dirty="0"/>
          </a:p>
        </p:txBody>
      </p:sp>
    </p:spTree>
    <p:extLst>
      <p:ext uri="{BB962C8B-B14F-4D97-AF65-F5344CB8AC3E}">
        <p14:creationId xmlns:p14="http://schemas.microsoft.com/office/powerpoint/2010/main" val="2774139923"/>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80321" y="296214"/>
            <a:ext cx="9613861" cy="1906073"/>
          </a:xfrm>
        </p:spPr>
        <p:txBody>
          <a:bodyPr>
            <a:normAutofit/>
          </a:bodyPr>
          <a:lstStyle/>
          <a:p>
            <a:r>
              <a:rPr lang="en-US" dirty="0" smtClean="0"/>
              <a:t>Definition:</a:t>
            </a:r>
            <a:br>
              <a:rPr lang="en-US" dirty="0" smtClean="0"/>
            </a:br>
            <a:r>
              <a:rPr lang="en-US" dirty="0"/>
              <a:t>	</a:t>
            </a:r>
            <a:r>
              <a:rPr lang="en-US" dirty="0" smtClean="0"/>
              <a:t>	</a:t>
            </a:r>
            <a:endParaRPr lang="en-US" dirty="0"/>
          </a:p>
        </p:txBody>
      </p:sp>
      <p:sp>
        <p:nvSpPr>
          <p:cNvPr id="3" name="Content Placeholder 2"/>
          <p:cNvSpPr>
            <a:spLocks noGrp="1"/>
          </p:cNvSpPr>
          <p:nvPr>
            <p:ph idx="1"/>
          </p:nvPr>
        </p:nvSpPr>
        <p:spPr>
          <a:xfrm>
            <a:off x="680321" y="2472745"/>
            <a:ext cx="9613861" cy="3463444"/>
          </a:xfrm>
        </p:spPr>
        <p:txBody>
          <a:bodyPr>
            <a:normAutofit lnSpcReduction="10000"/>
          </a:bodyPr>
          <a:lstStyle/>
          <a:p>
            <a:pPr marL="0" indent="0">
              <a:buNone/>
            </a:pPr>
            <a:r>
              <a:rPr lang="en-US" dirty="0" smtClean="0"/>
              <a:t>A convenient way to describe the process of communication is to answer the following questions:</a:t>
            </a:r>
          </a:p>
          <a:p>
            <a:pPr marL="0" indent="0">
              <a:buNone/>
            </a:pPr>
            <a:endParaRPr lang="en-US" dirty="0" smtClean="0"/>
          </a:p>
          <a:p>
            <a:r>
              <a:rPr lang="en-US" dirty="0" smtClean="0"/>
              <a:t>Who</a:t>
            </a:r>
            <a:endParaRPr lang="en-US" dirty="0" smtClean="0"/>
          </a:p>
          <a:p>
            <a:r>
              <a:rPr lang="en-US" dirty="0" smtClean="0"/>
              <a:t>Says what </a:t>
            </a:r>
          </a:p>
          <a:p>
            <a:r>
              <a:rPr lang="en-US" dirty="0" smtClean="0"/>
              <a:t>In which channel</a:t>
            </a:r>
          </a:p>
          <a:p>
            <a:r>
              <a:rPr lang="en-US" dirty="0" smtClean="0"/>
              <a:t>To whom</a:t>
            </a:r>
          </a:p>
          <a:p>
            <a:r>
              <a:rPr lang="en-US" dirty="0" smtClean="0"/>
              <a:t>With what effect</a:t>
            </a:r>
            <a:endParaRPr lang="en-US" dirty="0"/>
          </a:p>
        </p:txBody>
      </p:sp>
    </p:spTree>
    <p:extLst>
      <p:ext uri="{BB962C8B-B14F-4D97-AF65-F5344CB8AC3E}">
        <p14:creationId xmlns:p14="http://schemas.microsoft.com/office/powerpoint/2010/main" val="1530590235"/>
      </p:ext>
    </p:extLst>
  </p:cSld>
  <p:clrMapOvr>
    <a:masterClrMapping/>
  </p:clrMapOvr>
</p:sld>
</file>

<file path=ppt/theme/theme1.xml><?xml version="1.0" encoding="utf-8"?>
<a:theme xmlns:a="http://schemas.openxmlformats.org/drawingml/2006/main" name="Berlin">
  <a:themeElements>
    <a:clrScheme name="Berlin">
      <a:dk1>
        <a:sysClr val="windowText" lastClr="000000"/>
      </a:dk1>
      <a:lt1>
        <a:sysClr val="window" lastClr="FFFFFF"/>
      </a:lt1>
      <a:dk2>
        <a:srgbClr val="9D360E"/>
      </a:dk2>
      <a:lt2>
        <a:srgbClr val="E7E6E6"/>
      </a:lt2>
      <a:accent1>
        <a:srgbClr val="F09415"/>
      </a:accent1>
      <a:accent2>
        <a:srgbClr val="C1B56B"/>
      </a:accent2>
      <a:accent3>
        <a:srgbClr val="4BAF73"/>
      </a:accent3>
      <a:accent4>
        <a:srgbClr val="5AA6C0"/>
      </a:accent4>
      <a:accent5>
        <a:srgbClr val="D17DF9"/>
      </a:accent5>
      <a:accent6>
        <a:srgbClr val="FA7E5C"/>
      </a:accent6>
      <a:hlink>
        <a:srgbClr val="FFAE3E"/>
      </a:hlink>
      <a:folHlink>
        <a:srgbClr val="FCC77E"/>
      </a:folHlink>
    </a:clrScheme>
    <a:fontScheme name="Berlin">
      <a:majorFont>
        <a:latin typeface="Trebuchet MS" panose="020B060302020202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Trebuchet MS" panose="020B060302020202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Berlin">
      <a:fillStyleLst>
        <a:solidFill>
          <a:schemeClr val="phClr"/>
        </a:solidFill>
        <a:gradFill rotWithShape="1">
          <a:gsLst>
            <a:gs pos="0">
              <a:schemeClr val="phClr">
                <a:tint val="60000"/>
                <a:satMod val="100000"/>
                <a:lumMod val="110000"/>
              </a:schemeClr>
            </a:gs>
            <a:gs pos="100000">
              <a:schemeClr val="phClr">
                <a:tint val="70000"/>
                <a:satMod val="100000"/>
                <a:lumMod val="100000"/>
              </a:schemeClr>
            </a:gs>
          </a:gsLst>
          <a:lin ang="5400000" scaled="0"/>
        </a:gradFill>
        <a:gradFill rotWithShape="1">
          <a:gsLst>
            <a:gs pos="0">
              <a:schemeClr val="phClr">
                <a:tint val="94000"/>
                <a:satMod val="103000"/>
                <a:lumMod val="102000"/>
              </a:schemeClr>
            </a:gs>
            <a:gs pos="50000">
              <a:schemeClr val="phClr">
                <a:shade val="100000"/>
                <a:satMod val="110000"/>
                <a:lumMod val="100000"/>
              </a:schemeClr>
            </a:gs>
            <a:gs pos="100000">
              <a:schemeClr val="phClr">
                <a:shade val="78000"/>
                <a:satMod val="120000"/>
                <a:lumMod val="99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6000"/>
                <a:shade val="100000"/>
                <a:hueMod val="270000"/>
                <a:satMod val="200000"/>
                <a:lumMod val="128000"/>
              </a:schemeClr>
            </a:gs>
            <a:gs pos="50000">
              <a:schemeClr val="phClr">
                <a:shade val="100000"/>
                <a:hueMod val="100000"/>
                <a:satMod val="110000"/>
                <a:lumMod val="130000"/>
              </a:schemeClr>
            </a:gs>
            <a:gs pos="100000">
              <a:schemeClr val="phClr">
                <a:shade val="78000"/>
                <a:hueMod val="44000"/>
                <a:satMod val="200000"/>
                <a:lumMod val="69000"/>
              </a:schemeClr>
            </a:gs>
          </a:gsLst>
          <a:lin ang="2520000" scaled="0"/>
        </a:gradFill>
      </a:bgFillStyleLst>
    </a:fmtScheme>
  </a:themeElements>
  <a:objectDefaults/>
  <a:extraClrSchemeLst/>
  <a:extLst>
    <a:ext uri="{05A4C25C-085E-4340-85A3-A5531E510DB2}">
      <thm15:themeFamily xmlns:thm15="http://schemas.microsoft.com/office/thememl/2012/main" name="Berlin" id="{7B5DBA9E-B069-418E-9360-A61BDD0615A4}" vid="{C0CBE056-4EF4-4D92-969E-947779DA7AAA}"/>
    </a:ext>
  </a:extLst>
</a:theme>
</file>

<file path=docProps/app.xml><?xml version="1.0" encoding="utf-8"?>
<Properties xmlns="http://schemas.openxmlformats.org/officeDocument/2006/extended-properties" xmlns:vt="http://schemas.openxmlformats.org/officeDocument/2006/docPropsVTypes">
  <Template>TM04033917[[fn=Berlin]]</Template>
  <TotalTime>105</TotalTime>
  <Words>329</Words>
  <Application>Microsoft Office PowerPoint</Application>
  <PresentationFormat>Widescreen</PresentationFormat>
  <Paragraphs>53</Paragraphs>
  <Slides>10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10</vt:i4>
      </vt:variant>
    </vt:vector>
  </HeadingPairs>
  <TitlesOfParts>
    <vt:vector size="13" baseType="lpstr">
      <vt:lpstr>Arial</vt:lpstr>
      <vt:lpstr>Trebuchet MS</vt:lpstr>
      <vt:lpstr>Berlin</vt:lpstr>
      <vt:lpstr>Introduction to Mass Communication</vt:lpstr>
      <vt:lpstr>Definition: </vt:lpstr>
      <vt:lpstr>Models of Communication</vt:lpstr>
      <vt:lpstr>Advantages of Models:</vt:lpstr>
      <vt:lpstr>Lasswell formula</vt:lpstr>
      <vt:lpstr>Historical background </vt:lpstr>
      <vt:lpstr>PowerPoint Presentation</vt:lpstr>
      <vt:lpstr>Main Elements of the Model</vt:lpstr>
      <vt:lpstr>Definition:   </vt:lpstr>
      <vt:lpstr>Graphical Representation</vt:lpstr>
    </vt:vector>
  </TitlesOfParts>
  <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Lasswell Formula</dc:title>
  <dc:creator>WAQAS COMPUTER</dc:creator>
  <cp:lastModifiedBy>WAQAS COMPUTER</cp:lastModifiedBy>
  <cp:revision>21</cp:revision>
  <dcterms:created xsi:type="dcterms:W3CDTF">2020-04-15T17:13:34Z</dcterms:created>
  <dcterms:modified xsi:type="dcterms:W3CDTF">2020-04-16T12:35:49Z</dcterms:modified>
</cp:coreProperties>
</file>